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65" r:id="rId4"/>
    <p:sldId id="259" r:id="rId5"/>
    <p:sldId id="260" r:id="rId6"/>
    <p:sldId id="261" r:id="rId7"/>
    <p:sldId id="262" r:id="rId8"/>
    <p:sldId id="263" r:id="rId9"/>
    <p:sldId id="264" r:id="rId10"/>
  </p:sldIdLst>
  <p:sldSz cx="6858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58"/>
    <p:restoredTop sz="96327"/>
  </p:normalViewPr>
  <p:slideViewPr>
    <p:cSldViewPr snapToGrid="0">
      <p:cViewPr varScale="1">
        <p:scale>
          <a:sx n="134" d="100"/>
          <a:sy n="134" d="100"/>
        </p:scale>
        <p:origin x="165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122363"/>
            <a:ext cx="58293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3602038"/>
            <a:ext cx="51435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1B04D-5BB2-7642-8B3A-2CA69E9B8995}" type="datetimeFigureOut">
              <a:rPr lang="en-US" smtClean="0"/>
              <a:t>8/15/22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38C2A-C6F1-BD4E-93FF-7D89B2004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767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1B04D-5BB2-7642-8B3A-2CA69E9B8995}" type="datetimeFigureOut">
              <a:rPr lang="en-US" smtClean="0"/>
              <a:t>8/15/22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38C2A-C6F1-BD4E-93FF-7D89B2004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912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50544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1B04D-5BB2-7642-8B3A-2CA69E9B8995}" type="datetimeFigureOut">
              <a:rPr lang="en-US" smtClean="0"/>
              <a:t>8/15/22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38C2A-C6F1-BD4E-93FF-7D89B2004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179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1B04D-5BB2-7642-8B3A-2CA69E9B8995}" type="datetimeFigureOut">
              <a:rPr lang="en-US" smtClean="0"/>
              <a:t>8/15/22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38C2A-C6F1-BD4E-93FF-7D89B2004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956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1709740"/>
            <a:ext cx="5915025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4589465"/>
            <a:ext cx="5915025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1B04D-5BB2-7642-8B3A-2CA69E9B8995}" type="datetimeFigureOut">
              <a:rPr lang="en-US" smtClean="0"/>
              <a:t>8/15/22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38C2A-C6F1-BD4E-93FF-7D89B2004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681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1825625"/>
            <a:ext cx="29146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1825625"/>
            <a:ext cx="29146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1B04D-5BB2-7642-8B3A-2CA69E9B8995}" type="datetimeFigureOut">
              <a:rPr lang="en-US" smtClean="0"/>
              <a:t>8/15/22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38C2A-C6F1-BD4E-93FF-7D89B2004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067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365127"/>
            <a:ext cx="59150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1681163"/>
            <a:ext cx="2901255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2505075"/>
            <a:ext cx="290125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1681163"/>
            <a:ext cx="2915543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2505075"/>
            <a:ext cx="2915543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1B04D-5BB2-7642-8B3A-2CA69E9B8995}" type="datetimeFigureOut">
              <a:rPr lang="en-US" smtClean="0"/>
              <a:t>8/15/22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38C2A-C6F1-BD4E-93FF-7D89B2004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01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1B04D-5BB2-7642-8B3A-2CA69E9B8995}" type="datetimeFigureOut">
              <a:rPr lang="en-US" smtClean="0"/>
              <a:t>8/15/22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38C2A-C6F1-BD4E-93FF-7D89B2004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543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1B04D-5BB2-7642-8B3A-2CA69E9B8995}" type="datetimeFigureOut">
              <a:rPr lang="en-US" smtClean="0"/>
              <a:t>8/15/22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38C2A-C6F1-BD4E-93FF-7D89B2004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281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57200"/>
            <a:ext cx="2211884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987427"/>
            <a:ext cx="3471863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057400"/>
            <a:ext cx="2211884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1B04D-5BB2-7642-8B3A-2CA69E9B8995}" type="datetimeFigureOut">
              <a:rPr lang="en-US" smtClean="0"/>
              <a:t>8/15/22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38C2A-C6F1-BD4E-93FF-7D89B2004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686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57200"/>
            <a:ext cx="2211884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987427"/>
            <a:ext cx="3471863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057400"/>
            <a:ext cx="2211884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1B04D-5BB2-7642-8B3A-2CA69E9B8995}" type="datetimeFigureOut">
              <a:rPr lang="en-US" smtClean="0"/>
              <a:t>8/15/22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38C2A-C6F1-BD4E-93FF-7D89B2004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67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365127"/>
            <a:ext cx="59150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1825625"/>
            <a:ext cx="59150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6356352"/>
            <a:ext cx="1543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71B04D-5BB2-7642-8B3A-2CA69E9B8995}" type="datetimeFigureOut">
              <a:rPr lang="en-US" smtClean="0"/>
              <a:t>8/15/22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6356352"/>
            <a:ext cx="23145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6356352"/>
            <a:ext cx="1543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D38C2A-C6F1-BD4E-93FF-7D89B2004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202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E9C2B505-2052-D9D5-B820-A7A1805748C2}"/>
              </a:ext>
            </a:extLst>
          </p:cNvPr>
          <p:cNvSpPr/>
          <p:nvPr/>
        </p:nvSpPr>
        <p:spPr>
          <a:xfrm>
            <a:off x="160123" y="5802916"/>
            <a:ext cx="6588547" cy="855406"/>
          </a:xfrm>
          <a:prstGeom prst="roundRect">
            <a:avLst/>
          </a:prstGeom>
          <a:solidFill>
            <a:srgbClr val="080046"/>
          </a:solidFill>
          <a:ln>
            <a:solidFill>
              <a:srgbClr val="0800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CF165ECE-72FF-8DE1-A139-DC404C3FDF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636" y="5866578"/>
            <a:ext cx="1485796" cy="728082"/>
          </a:xfrm>
          <a:prstGeom prst="rect">
            <a:avLst/>
          </a:prstGeom>
        </p:spPr>
      </p:pic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5CEA89A5-DE13-C1B9-FA61-00C5496E2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76189" y="6006539"/>
            <a:ext cx="842175" cy="448160"/>
          </a:xfrm>
        </p:spPr>
        <p:txBody>
          <a:bodyPr/>
          <a:lstStyle/>
          <a:p>
            <a:pPr algn="ctr"/>
            <a:fld id="{514ED034-AE20-4C48-A421-736C9FEDC4FF}" type="slidenum">
              <a:rPr lang="en-US" sz="1800" b="1" smtClean="0">
                <a:solidFill>
                  <a:srgbClr val="F8C13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pPr algn="ctr"/>
              <a:t>1</a:t>
            </a:fld>
            <a:endParaRPr lang="en-US" sz="1800" b="1" dirty="0">
              <a:solidFill>
                <a:srgbClr val="F8C131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915DC72-6CDB-808C-5860-D027A6F9CF98}"/>
              </a:ext>
            </a:extLst>
          </p:cNvPr>
          <p:cNvSpPr txBox="1"/>
          <p:nvPr/>
        </p:nvSpPr>
        <p:spPr>
          <a:xfrm>
            <a:off x="-1" y="568991"/>
            <a:ext cx="68580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Bebas Neue Bold" panose="020B0606020202050201" pitchFamily="34" charset="77"/>
              </a:rPr>
              <a:t>Critical Thinking Skills in Prison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919E462-07E0-976B-33C0-43FB697233F7}"/>
              </a:ext>
            </a:extLst>
          </p:cNvPr>
          <p:cNvSpPr txBox="1"/>
          <p:nvPr/>
        </p:nvSpPr>
        <p:spPr>
          <a:xfrm>
            <a:off x="1268185" y="1609521"/>
            <a:ext cx="432162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How does prison differ from life outside?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/>
              <a:t>For you / For family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/>
              <a:t>For staff / community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Sow Seeds for Growth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/>
              <a:t>Nurture / Hope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/>
              <a:t>Disappointment / End Game</a:t>
            </a:r>
          </a:p>
        </p:txBody>
      </p:sp>
    </p:spTree>
    <p:extLst>
      <p:ext uri="{BB962C8B-B14F-4D97-AF65-F5344CB8AC3E}">
        <p14:creationId xmlns:p14="http://schemas.microsoft.com/office/powerpoint/2010/main" val="22048589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E9C2B505-2052-D9D5-B820-A7A1805748C2}"/>
              </a:ext>
            </a:extLst>
          </p:cNvPr>
          <p:cNvSpPr/>
          <p:nvPr/>
        </p:nvSpPr>
        <p:spPr>
          <a:xfrm>
            <a:off x="160123" y="5802916"/>
            <a:ext cx="6588547" cy="855406"/>
          </a:xfrm>
          <a:prstGeom prst="roundRect">
            <a:avLst/>
          </a:prstGeom>
          <a:solidFill>
            <a:srgbClr val="080046"/>
          </a:solidFill>
          <a:ln>
            <a:solidFill>
              <a:srgbClr val="0800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CF165ECE-72FF-8DE1-A139-DC404C3FDF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636" y="5866578"/>
            <a:ext cx="1485796" cy="728082"/>
          </a:xfrm>
          <a:prstGeom prst="rect">
            <a:avLst/>
          </a:prstGeom>
        </p:spPr>
      </p:pic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5CEA89A5-DE13-C1B9-FA61-00C5496E2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76189" y="6006539"/>
            <a:ext cx="842175" cy="448160"/>
          </a:xfrm>
        </p:spPr>
        <p:txBody>
          <a:bodyPr/>
          <a:lstStyle/>
          <a:p>
            <a:pPr algn="ctr"/>
            <a:fld id="{514ED034-AE20-4C48-A421-736C9FEDC4FF}" type="slidenum">
              <a:rPr lang="en-US" sz="1800" b="1" smtClean="0">
                <a:solidFill>
                  <a:srgbClr val="F8C13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pPr algn="ctr"/>
              <a:t>2</a:t>
            </a:fld>
            <a:endParaRPr lang="en-US" sz="1800" b="1" dirty="0">
              <a:solidFill>
                <a:srgbClr val="F8C131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915DC72-6CDB-808C-5860-D027A6F9CF98}"/>
              </a:ext>
            </a:extLst>
          </p:cNvPr>
          <p:cNvSpPr txBox="1"/>
          <p:nvPr/>
        </p:nvSpPr>
        <p:spPr>
          <a:xfrm>
            <a:off x="0" y="207053"/>
            <a:ext cx="68580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Bebas Neue Bold" panose="020B0606020202050201" pitchFamily="34" charset="77"/>
              </a:rPr>
              <a:t>Expectations: What are they?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919E462-07E0-976B-33C0-43FB697233F7}"/>
              </a:ext>
            </a:extLst>
          </p:cNvPr>
          <p:cNvSpPr txBox="1"/>
          <p:nvPr/>
        </p:nvSpPr>
        <p:spPr>
          <a:xfrm>
            <a:off x="1454561" y="807457"/>
            <a:ext cx="432162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What will your family experience?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Wife / Children—know? / How can you help or hurt?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What will you see in prison?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Volatility / injustice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Staff perceptions: Intimidation of family—What resources?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What motivates staff members?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Policy / Career Growth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What should you expect from other people—all people?</a:t>
            </a:r>
          </a:p>
        </p:txBody>
      </p:sp>
    </p:spTree>
    <p:extLst>
      <p:ext uri="{BB962C8B-B14F-4D97-AF65-F5344CB8AC3E}">
        <p14:creationId xmlns:p14="http://schemas.microsoft.com/office/powerpoint/2010/main" val="66681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E9C2B505-2052-D9D5-B820-A7A1805748C2}"/>
              </a:ext>
            </a:extLst>
          </p:cNvPr>
          <p:cNvSpPr/>
          <p:nvPr/>
        </p:nvSpPr>
        <p:spPr>
          <a:xfrm>
            <a:off x="160123" y="5802916"/>
            <a:ext cx="6588547" cy="855406"/>
          </a:xfrm>
          <a:prstGeom prst="roundRect">
            <a:avLst/>
          </a:prstGeom>
          <a:solidFill>
            <a:srgbClr val="080046"/>
          </a:solidFill>
          <a:ln>
            <a:solidFill>
              <a:srgbClr val="0800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CF165ECE-72FF-8DE1-A139-DC404C3FDF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636" y="5866578"/>
            <a:ext cx="1485796" cy="728082"/>
          </a:xfrm>
          <a:prstGeom prst="rect">
            <a:avLst/>
          </a:prstGeom>
        </p:spPr>
      </p:pic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5CEA89A5-DE13-C1B9-FA61-00C5496E2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76189" y="6006539"/>
            <a:ext cx="842175" cy="448160"/>
          </a:xfrm>
        </p:spPr>
        <p:txBody>
          <a:bodyPr/>
          <a:lstStyle/>
          <a:p>
            <a:pPr algn="ctr"/>
            <a:fld id="{514ED034-AE20-4C48-A421-736C9FEDC4FF}" type="slidenum">
              <a:rPr lang="en-US" sz="1800" b="1" smtClean="0">
                <a:solidFill>
                  <a:srgbClr val="F8C13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pPr algn="ctr"/>
              <a:t>3</a:t>
            </a:fld>
            <a:endParaRPr lang="en-US" sz="1800" b="1" dirty="0">
              <a:solidFill>
                <a:srgbClr val="F8C131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915DC72-6CDB-808C-5860-D027A6F9CF98}"/>
              </a:ext>
            </a:extLst>
          </p:cNvPr>
          <p:cNvSpPr txBox="1"/>
          <p:nvPr/>
        </p:nvSpPr>
        <p:spPr>
          <a:xfrm>
            <a:off x="-1" y="646290"/>
            <a:ext cx="68580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Bebas Neue Bold" panose="020B0606020202050201" pitchFamily="34" charset="77"/>
              </a:rPr>
              <a:t>Relationships?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919E462-07E0-976B-33C0-43FB697233F7}"/>
              </a:ext>
            </a:extLst>
          </p:cNvPr>
          <p:cNvSpPr txBox="1"/>
          <p:nvPr/>
        </p:nvSpPr>
        <p:spPr>
          <a:xfrm>
            <a:off x="1454561" y="1292621"/>
            <a:ext cx="432162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Family and Friends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How can you nurture: Interactive-Journal-Setting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Other people in prison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Pressure—Let me see your paperwork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400" dirty="0"/>
              <a:t>Do you have a 5k1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400" dirty="0"/>
              <a:t>Solitude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Respect and Fear—Differ there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Staff members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Friends/colleagues/what?</a:t>
            </a:r>
          </a:p>
        </p:txBody>
      </p:sp>
    </p:spTree>
    <p:extLst>
      <p:ext uri="{BB962C8B-B14F-4D97-AF65-F5344CB8AC3E}">
        <p14:creationId xmlns:p14="http://schemas.microsoft.com/office/powerpoint/2010/main" val="1088262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E9C2B505-2052-D9D5-B820-A7A1805748C2}"/>
              </a:ext>
            </a:extLst>
          </p:cNvPr>
          <p:cNvSpPr/>
          <p:nvPr/>
        </p:nvSpPr>
        <p:spPr>
          <a:xfrm>
            <a:off x="160123" y="5802916"/>
            <a:ext cx="6588547" cy="855406"/>
          </a:xfrm>
          <a:prstGeom prst="roundRect">
            <a:avLst/>
          </a:prstGeom>
          <a:solidFill>
            <a:srgbClr val="080046"/>
          </a:solidFill>
          <a:ln>
            <a:solidFill>
              <a:srgbClr val="0800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CF165ECE-72FF-8DE1-A139-DC404C3FDF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636" y="5866578"/>
            <a:ext cx="1485796" cy="728082"/>
          </a:xfrm>
          <a:prstGeom prst="rect">
            <a:avLst/>
          </a:prstGeom>
        </p:spPr>
      </p:pic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5CEA89A5-DE13-C1B9-FA61-00C5496E2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76189" y="6006539"/>
            <a:ext cx="842175" cy="448160"/>
          </a:xfrm>
        </p:spPr>
        <p:txBody>
          <a:bodyPr/>
          <a:lstStyle/>
          <a:p>
            <a:pPr algn="ctr"/>
            <a:fld id="{514ED034-AE20-4C48-A421-736C9FEDC4FF}" type="slidenum">
              <a:rPr lang="en-US" sz="1800" b="1" smtClean="0">
                <a:solidFill>
                  <a:srgbClr val="F8C13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pPr algn="ctr"/>
              <a:t>4</a:t>
            </a:fld>
            <a:endParaRPr lang="en-US" sz="1800" b="1" dirty="0">
              <a:solidFill>
                <a:srgbClr val="F8C131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915DC72-6CDB-808C-5860-D027A6F9CF98}"/>
              </a:ext>
            </a:extLst>
          </p:cNvPr>
          <p:cNvSpPr txBox="1"/>
          <p:nvPr/>
        </p:nvSpPr>
        <p:spPr>
          <a:xfrm>
            <a:off x="0" y="525448"/>
            <a:ext cx="68580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Bebas Neue Bold" panose="020B0606020202050201" pitchFamily="34" charset="77"/>
              </a:rPr>
              <a:t>Johari’s Window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919E462-07E0-976B-33C0-43FB697233F7}"/>
              </a:ext>
            </a:extLst>
          </p:cNvPr>
          <p:cNvSpPr txBox="1"/>
          <p:nvPr/>
        </p:nvSpPr>
        <p:spPr>
          <a:xfrm>
            <a:off x="631221" y="1432031"/>
            <a:ext cx="598714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Different world: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You Know, Others Know?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Gender / Incarcerated /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You Know, Others Don’t Know?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Motivations / Discipline / Commitment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Others Know, You Don’t Know?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Environment / Influencers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You Don’t Know, Others Don’t Know?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Changes / Your Future / Possibilities</a:t>
            </a:r>
          </a:p>
        </p:txBody>
      </p:sp>
    </p:spTree>
    <p:extLst>
      <p:ext uri="{BB962C8B-B14F-4D97-AF65-F5344CB8AC3E}">
        <p14:creationId xmlns:p14="http://schemas.microsoft.com/office/powerpoint/2010/main" val="20542786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E9C2B505-2052-D9D5-B820-A7A1805748C2}"/>
              </a:ext>
            </a:extLst>
          </p:cNvPr>
          <p:cNvSpPr/>
          <p:nvPr/>
        </p:nvSpPr>
        <p:spPr>
          <a:xfrm>
            <a:off x="160123" y="5802916"/>
            <a:ext cx="6588547" cy="855406"/>
          </a:xfrm>
          <a:prstGeom prst="roundRect">
            <a:avLst/>
          </a:prstGeom>
          <a:solidFill>
            <a:srgbClr val="080046"/>
          </a:solidFill>
          <a:ln>
            <a:solidFill>
              <a:srgbClr val="0800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CF165ECE-72FF-8DE1-A139-DC404C3FDF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636" y="5866578"/>
            <a:ext cx="1485796" cy="728082"/>
          </a:xfrm>
          <a:prstGeom prst="rect">
            <a:avLst/>
          </a:prstGeom>
        </p:spPr>
      </p:pic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5CEA89A5-DE13-C1B9-FA61-00C5496E2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76189" y="6006539"/>
            <a:ext cx="842175" cy="448160"/>
          </a:xfrm>
        </p:spPr>
        <p:txBody>
          <a:bodyPr/>
          <a:lstStyle/>
          <a:p>
            <a:pPr algn="ctr"/>
            <a:fld id="{514ED034-AE20-4C48-A421-736C9FEDC4FF}" type="slidenum">
              <a:rPr lang="en-US" sz="1800" b="1" smtClean="0">
                <a:solidFill>
                  <a:srgbClr val="F8C13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pPr algn="ctr"/>
              <a:t>5</a:t>
            </a:fld>
            <a:endParaRPr lang="en-US" sz="1800" b="1" dirty="0">
              <a:solidFill>
                <a:srgbClr val="F8C131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915DC72-6CDB-808C-5860-D027A6F9CF98}"/>
              </a:ext>
            </a:extLst>
          </p:cNvPr>
          <p:cNvSpPr txBox="1"/>
          <p:nvPr/>
        </p:nvSpPr>
        <p:spPr>
          <a:xfrm>
            <a:off x="0" y="525448"/>
            <a:ext cx="68580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Bebas Neue Bold" panose="020B0606020202050201" pitchFamily="34" charset="77"/>
              </a:rPr>
              <a:t>Injustices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919E462-07E0-976B-33C0-43FB697233F7}"/>
              </a:ext>
            </a:extLst>
          </p:cNvPr>
          <p:cNvSpPr txBox="1"/>
          <p:nvPr/>
        </p:nvSpPr>
        <p:spPr>
          <a:xfrm>
            <a:off x="631221" y="1432031"/>
            <a:ext cx="546477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/>
              <a:t>What do you anticipate seeing?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/>
              <a:t>How will others respond to you?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Law and Policies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Expect disappointment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Adult Day Care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Stories of other people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Stewardess analogy</a:t>
            </a:r>
          </a:p>
        </p:txBody>
      </p:sp>
    </p:spTree>
    <p:extLst>
      <p:ext uri="{BB962C8B-B14F-4D97-AF65-F5344CB8AC3E}">
        <p14:creationId xmlns:p14="http://schemas.microsoft.com/office/powerpoint/2010/main" val="2195516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E9C2B505-2052-D9D5-B820-A7A1805748C2}"/>
              </a:ext>
            </a:extLst>
          </p:cNvPr>
          <p:cNvSpPr/>
          <p:nvPr/>
        </p:nvSpPr>
        <p:spPr>
          <a:xfrm>
            <a:off x="160123" y="5802916"/>
            <a:ext cx="6588547" cy="855406"/>
          </a:xfrm>
          <a:prstGeom prst="roundRect">
            <a:avLst/>
          </a:prstGeom>
          <a:solidFill>
            <a:srgbClr val="080046"/>
          </a:solidFill>
          <a:ln>
            <a:solidFill>
              <a:srgbClr val="0800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CF165ECE-72FF-8DE1-A139-DC404C3FDF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636" y="5866578"/>
            <a:ext cx="1485796" cy="728082"/>
          </a:xfrm>
          <a:prstGeom prst="rect">
            <a:avLst/>
          </a:prstGeom>
        </p:spPr>
      </p:pic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5CEA89A5-DE13-C1B9-FA61-00C5496E2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76189" y="6006539"/>
            <a:ext cx="842175" cy="448160"/>
          </a:xfrm>
        </p:spPr>
        <p:txBody>
          <a:bodyPr/>
          <a:lstStyle/>
          <a:p>
            <a:pPr algn="ctr"/>
            <a:fld id="{514ED034-AE20-4C48-A421-736C9FEDC4FF}" type="slidenum">
              <a:rPr lang="en-US" sz="1800" b="1" smtClean="0">
                <a:solidFill>
                  <a:srgbClr val="F8C13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pPr algn="ctr"/>
              <a:t>6</a:t>
            </a:fld>
            <a:endParaRPr lang="en-US" sz="1800" b="1" dirty="0">
              <a:solidFill>
                <a:srgbClr val="F8C131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915DC72-6CDB-808C-5860-D027A6F9CF98}"/>
              </a:ext>
            </a:extLst>
          </p:cNvPr>
          <p:cNvSpPr txBox="1"/>
          <p:nvPr/>
        </p:nvSpPr>
        <p:spPr>
          <a:xfrm>
            <a:off x="0" y="525448"/>
            <a:ext cx="68580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Bebas Neue Bold" panose="020B0606020202050201" pitchFamily="34" charset="77"/>
              </a:rPr>
              <a:t>Quadrant Theory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919E462-07E0-976B-33C0-43FB697233F7}"/>
              </a:ext>
            </a:extLst>
          </p:cNvPr>
          <p:cNvSpPr txBox="1"/>
          <p:nvPr/>
        </p:nvSpPr>
        <p:spPr>
          <a:xfrm>
            <a:off x="859821" y="1351508"/>
            <a:ext cx="546477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/>
              <a:t>High Risk / Low Reward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Contraband, Violations, Televisions, Groups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Low Risk / Low Reward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Sleeping / Apathy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High Risk / High Reward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Publishing / Biz Dev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High Reward / Low Risk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Writing / Reading / Fitness / Spiritual / Solitude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836993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E9C2B505-2052-D9D5-B820-A7A1805748C2}"/>
              </a:ext>
            </a:extLst>
          </p:cNvPr>
          <p:cNvSpPr/>
          <p:nvPr/>
        </p:nvSpPr>
        <p:spPr>
          <a:xfrm>
            <a:off x="160123" y="5802916"/>
            <a:ext cx="6588547" cy="855406"/>
          </a:xfrm>
          <a:prstGeom prst="roundRect">
            <a:avLst/>
          </a:prstGeom>
          <a:solidFill>
            <a:srgbClr val="080046"/>
          </a:solidFill>
          <a:ln>
            <a:solidFill>
              <a:srgbClr val="0800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CF165ECE-72FF-8DE1-A139-DC404C3FDF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636" y="5866578"/>
            <a:ext cx="1485796" cy="728082"/>
          </a:xfrm>
          <a:prstGeom prst="rect">
            <a:avLst/>
          </a:prstGeom>
        </p:spPr>
      </p:pic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5CEA89A5-DE13-C1B9-FA61-00C5496E2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76189" y="6006539"/>
            <a:ext cx="842175" cy="448160"/>
          </a:xfrm>
        </p:spPr>
        <p:txBody>
          <a:bodyPr/>
          <a:lstStyle/>
          <a:p>
            <a:pPr algn="ctr"/>
            <a:fld id="{514ED034-AE20-4C48-A421-736C9FEDC4FF}" type="slidenum">
              <a:rPr lang="en-US" sz="1800" b="1" smtClean="0">
                <a:solidFill>
                  <a:srgbClr val="F8C13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pPr algn="ctr"/>
              <a:t>7</a:t>
            </a:fld>
            <a:endParaRPr lang="en-US" sz="1800" b="1" dirty="0">
              <a:solidFill>
                <a:srgbClr val="F8C131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915DC72-6CDB-808C-5860-D027A6F9CF98}"/>
              </a:ext>
            </a:extLst>
          </p:cNvPr>
          <p:cNvSpPr txBox="1"/>
          <p:nvPr/>
        </p:nvSpPr>
        <p:spPr>
          <a:xfrm>
            <a:off x="0" y="525448"/>
            <a:ext cx="68580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Bebas Neue Bold" panose="020B0606020202050201" pitchFamily="34" charset="77"/>
              </a:rPr>
              <a:t>Straight-A Guide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919E462-07E0-976B-33C0-43FB697233F7}"/>
              </a:ext>
            </a:extLst>
          </p:cNvPr>
          <p:cNvSpPr txBox="1"/>
          <p:nvPr/>
        </p:nvSpPr>
        <p:spPr>
          <a:xfrm>
            <a:off x="881592" y="1547451"/>
            <a:ext cx="546477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/>
              <a:t>10-10-10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Inspiration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Seven Habits of Highly Effective People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Inspiration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Values-based, Goal Oriented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Deliberate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Attitude / Aspiration / Action / Accountability / Awareness / Authentic / Achievement / Appreciation</a:t>
            </a:r>
          </a:p>
        </p:txBody>
      </p:sp>
    </p:spTree>
    <p:extLst>
      <p:ext uri="{BB962C8B-B14F-4D97-AF65-F5344CB8AC3E}">
        <p14:creationId xmlns:p14="http://schemas.microsoft.com/office/powerpoint/2010/main" val="21318519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E9C2B505-2052-D9D5-B820-A7A1805748C2}"/>
              </a:ext>
            </a:extLst>
          </p:cNvPr>
          <p:cNvSpPr/>
          <p:nvPr/>
        </p:nvSpPr>
        <p:spPr>
          <a:xfrm>
            <a:off x="160123" y="5802916"/>
            <a:ext cx="6588547" cy="855406"/>
          </a:xfrm>
          <a:prstGeom prst="roundRect">
            <a:avLst/>
          </a:prstGeom>
          <a:solidFill>
            <a:srgbClr val="080046"/>
          </a:solidFill>
          <a:ln>
            <a:solidFill>
              <a:srgbClr val="0800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CF165ECE-72FF-8DE1-A139-DC404C3FDF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636" y="5866578"/>
            <a:ext cx="1485796" cy="728082"/>
          </a:xfrm>
          <a:prstGeom prst="rect">
            <a:avLst/>
          </a:prstGeom>
        </p:spPr>
      </p:pic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5CEA89A5-DE13-C1B9-FA61-00C5496E2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76189" y="6006539"/>
            <a:ext cx="842175" cy="448160"/>
          </a:xfrm>
        </p:spPr>
        <p:txBody>
          <a:bodyPr/>
          <a:lstStyle/>
          <a:p>
            <a:pPr algn="ctr"/>
            <a:fld id="{514ED034-AE20-4C48-A421-736C9FEDC4FF}" type="slidenum">
              <a:rPr lang="en-US" sz="1800" b="1" smtClean="0">
                <a:solidFill>
                  <a:srgbClr val="F8C13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pPr algn="ctr"/>
              <a:t>8</a:t>
            </a:fld>
            <a:endParaRPr lang="en-US" sz="1800" b="1" dirty="0">
              <a:solidFill>
                <a:srgbClr val="F8C131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915DC72-6CDB-808C-5860-D027A6F9CF98}"/>
              </a:ext>
            </a:extLst>
          </p:cNvPr>
          <p:cNvSpPr txBox="1"/>
          <p:nvPr/>
        </p:nvSpPr>
        <p:spPr>
          <a:xfrm>
            <a:off x="0" y="525448"/>
            <a:ext cx="68580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Bebas Neue Bold" panose="020B0606020202050201" pitchFamily="34" charset="77"/>
              </a:rPr>
              <a:t>CEO Mindset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919E462-07E0-976B-33C0-43FB697233F7}"/>
              </a:ext>
            </a:extLst>
          </p:cNvPr>
          <p:cNvSpPr txBox="1"/>
          <p:nvPr/>
        </p:nvSpPr>
        <p:spPr>
          <a:xfrm>
            <a:off x="982534" y="1786937"/>
            <a:ext cx="546477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/>
              <a:t>Visualize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Plan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Prioritize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Tools / Tactics / Resources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388712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E9C2B505-2052-D9D5-B820-A7A1805748C2}"/>
              </a:ext>
            </a:extLst>
          </p:cNvPr>
          <p:cNvSpPr/>
          <p:nvPr/>
        </p:nvSpPr>
        <p:spPr>
          <a:xfrm>
            <a:off x="160123" y="5802916"/>
            <a:ext cx="6588547" cy="855406"/>
          </a:xfrm>
          <a:prstGeom prst="roundRect">
            <a:avLst/>
          </a:prstGeom>
          <a:solidFill>
            <a:srgbClr val="080046"/>
          </a:solidFill>
          <a:ln>
            <a:solidFill>
              <a:srgbClr val="0800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CF165ECE-72FF-8DE1-A139-DC404C3FDF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636" y="5866578"/>
            <a:ext cx="1485796" cy="728082"/>
          </a:xfrm>
          <a:prstGeom prst="rect">
            <a:avLst/>
          </a:prstGeom>
        </p:spPr>
      </p:pic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5CEA89A5-DE13-C1B9-FA61-00C5496E2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76189" y="6006539"/>
            <a:ext cx="842175" cy="448160"/>
          </a:xfrm>
        </p:spPr>
        <p:txBody>
          <a:bodyPr/>
          <a:lstStyle/>
          <a:p>
            <a:pPr algn="ctr"/>
            <a:fld id="{514ED034-AE20-4C48-A421-736C9FEDC4FF}" type="slidenum">
              <a:rPr lang="en-US" sz="1800" b="1" smtClean="0">
                <a:solidFill>
                  <a:srgbClr val="F8C13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pPr algn="ctr"/>
              <a:t>9</a:t>
            </a:fld>
            <a:endParaRPr lang="en-US" sz="1800" b="1" dirty="0">
              <a:solidFill>
                <a:srgbClr val="F8C131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915DC72-6CDB-808C-5860-D027A6F9CF98}"/>
              </a:ext>
            </a:extLst>
          </p:cNvPr>
          <p:cNvSpPr txBox="1"/>
          <p:nvPr/>
        </p:nvSpPr>
        <p:spPr>
          <a:xfrm>
            <a:off x="0" y="525448"/>
            <a:ext cx="68580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Bebas Neue Bold" panose="020B0606020202050201" pitchFamily="34" charset="77"/>
              </a:rPr>
              <a:t>RELEASE PLAN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919E462-07E0-976B-33C0-43FB697233F7}"/>
              </a:ext>
            </a:extLst>
          </p:cNvPr>
          <p:cNvSpPr txBox="1"/>
          <p:nvPr/>
        </p:nvSpPr>
        <p:spPr>
          <a:xfrm>
            <a:off x="982534" y="1786937"/>
            <a:ext cx="546477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/>
              <a:t>Your compass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Your motivation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Build it over time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224215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442</TotalTime>
  <Words>325</Words>
  <Application>Microsoft Macintosh PowerPoint</Application>
  <PresentationFormat>Custom</PresentationFormat>
  <Paragraphs>79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Arial Black</vt:lpstr>
      <vt:lpstr>Bebas Neue Bold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Santos</dc:creator>
  <cp:lastModifiedBy>Michael Santos</cp:lastModifiedBy>
  <cp:revision>4</cp:revision>
  <dcterms:created xsi:type="dcterms:W3CDTF">2022-08-12T12:25:55Z</dcterms:created>
  <dcterms:modified xsi:type="dcterms:W3CDTF">2022-08-15T16:25:08Z</dcterms:modified>
</cp:coreProperties>
</file>